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9"/>
  </p:notesMasterIdLst>
  <p:sldIdLst>
    <p:sldId id="256" r:id="rId2"/>
    <p:sldId id="257" r:id="rId3"/>
    <p:sldId id="258" r:id="rId4"/>
    <p:sldId id="259" r:id="rId5"/>
    <p:sldId id="260" r:id="rId6"/>
    <p:sldId id="261" r:id="rId7"/>
    <p:sldId id="262" r:id="rId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4" autoAdjust="0"/>
    <p:restoredTop sz="79556" autoAdjust="0"/>
  </p:normalViewPr>
  <p:slideViewPr>
    <p:cSldViewPr snapToGrid="0">
      <p:cViewPr>
        <p:scale>
          <a:sx n="64" d="100"/>
          <a:sy n="64" d="100"/>
        </p:scale>
        <p:origin x="-984" y="-78"/>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EA0A652-71E9-4D53-BBC0-C222AFBB9DCA}" type="datetimeFigureOut">
              <a:rPr lang="en-US" smtClean="0"/>
              <a:t>4/2/2020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11A33A4-F596-41D6-94D4-15914C1F20FB}" type="slidenum">
              <a:rPr lang="en-US" smtClean="0"/>
              <a:t>‹#›</a:t>
            </a:fld>
            <a:endParaRPr lang="en-US"/>
          </a:p>
        </p:txBody>
      </p:sp>
    </p:spTree>
    <p:extLst>
      <p:ext uri="{BB962C8B-B14F-4D97-AF65-F5344CB8AC3E}">
        <p14:creationId xmlns:p14="http://schemas.microsoft.com/office/powerpoint/2010/main" val="9270983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Times New Roman" panose="02020603050405020304" pitchFamily="18" charset="0"/>
                <a:cs typeface="Times New Roman" panose="02020603050405020304" pitchFamily="18" charset="0"/>
              </a:rPr>
              <a:t>This presentation will discuss about the first four Erik Erikson’s stages of psychosocial development, their principles, advantages and disadvantages and how they can be applied to perform assessment, planning and intervention in a case study.</a:t>
            </a:r>
          </a:p>
        </p:txBody>
      </p:sp>
      <p:sp>
        <p:nvSpPr>
          <p:cNvPr id="4" name="Slide Number Placeholder 3"/>
          <p:cNvSpPr>
            <a:spLocks noGrp="1"/>
          </p:cNvSpPr>
          <p:nvPr>
            <p:ph type="sldNum" sz="quarter" idx="5"/>
          </p:nvPr>
        </p:nvSpPr>
        <p:spPr/>
        <p:txBody>
          <a:bodyPr/>
          <a:lstStyle/>
          <a:p>
            <a:fld id="{611A33A4-F596-41D6-94D4-15914C1F20FB}" type="slidenum">
              <a:rPr lang="en-US" smtClean="0"/>
              <a:t>1</a:t>
            </a:fld>
            <a:endParaRPr lang="en-US"/>
          </a:p>
        </p:txBody>
      </p:sp>
    </p:spTree>
    <p:extLst>
      <p:ext uri="{BB962C8B-B14F-4D97-AF65-F5344CB8AC3E}">
        <p14:creationId xmlns:p14="http://schemas.microsoft.com/office/powerpoint/2010/main" val="20035942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Times New Roman" panose="02020603050405020304" pitchFamily="18" charset="0"/>
                <a:ea typeface="+mn-ea"/>
                <a:cs typeface="Times New Roman" panose="02020603050405020304" pitchFamily="18" charset="0"/>
              </a:rPr>
              <a:t>The stage of </a:t>
            </a:r>
            <a:r>
              <a:rPr lang="en-US" sz="1200" kern="1200" dirty="0" smtClean="0">
                <a:solidFill>
                  <a:schemeClr val="tx1"/>
                </a:solidFill>
                <a:effectLst/>
                <a:latin typeface="Times New Roman" panose="02020603050405020304" pitchFamily="18" charset="0"/>
                <a:ea typeface="+mn-ea"/>
                <a:cs typeface="Times New Roman" panose="02020603050405020304" pitchFamily="18" charset="0"/>
              </a:rPr>
              <a:t>Trust </a:t>
            </a:r>
            <a:r>
              <a:rPr lang="en-US" sz="1200" kern="1200" dirty="0">
                <a:solidFill>
                  <a:schemeClr val="tx1"/>
                </a:solidFill>
                <a:effectLst/>
                <a:latin typeface="Times New Roman" panose="02020603050405020304" pitchFamily="18" charset="0"/>
                <a:ea typeface="+mn-ea"/>
                <a:cs typeface="Times New Roman" panose="02020603050405020304" pitchFamily="18" charset="0"/>
              </a:rPr>
              <a:t>Vs. </a:t>
            </a:r>
            <a:r>
              <a:rPr lang="en-US" sz="1200" kern="1200" dirty="0" smtClean="0">
                <a:solidFill>
                  <a:schemeClr val="tx1"/>
                </a:solidFill>
                <a:effectLst/>
                <a:latin typeface="Times New Roman" panose="02020603050405020304" pitchFamily="18" charset="0"/>
                <a:ea typeface="+mn-ea"/>
                <a:cs typeface="Times New Roman" panose="02020603050405020304" pitchFamily="18" charset="0"/>
              </a:rPr>
              <a:t>Mistrust </a:t>
            </a:r>
            <a:r>
              <a:rPr lang="en-US" sz="1200" kern="1200" dirty="0">
                <a:solidFill>
                  <a:schemeClr val="tx1"/>
                </a:solidFill>
                <a:effectLst/>
                <a:latin typeface="Times New Roman" panose="02020603050405020304" pitchFamily="18" charset="0"/>
                <a:ea typeface="+mn-ea"/>
                <a:cs typeface="Times New Roman" panose="02020603050405020304" pitchFamily="18" charset="0"/>
              </a:rPr>
              <a:t>is the first stage that was described by Erikson. The stage of trust Vs. </a:t>
            </a:r>
            <a:r>
              <a:rPr lang="en-US" sz="1200" kern="1200" dirty="0" smtClean="0">
                <a:solidFill>
                  <a:schemeClr val="tx1"/>
                </a:solidFill>
                <a:effectLst/>
                <a:latin typeface="Times New Roman" panose="02020603050405020304" pitchFamily="18" charset="0"/>
                <a:ea typeface="+mn-ea"/>
                <a:cs typeface="Times New Roman" panose="02020603050405020304" pitchFamily="18" charset="0"/>
              </a:rPr>
              <a:t>mistrust happens </a:t>
            </a:r>
            <a:r>
              <a:rPr lang="en-US" sz="1200" kern="1200" dirty="0">
                <a:solidFill>
                  <a:schemeClr val="tx1"/>
                </a:solidFill>
                <a:effectLst/>
                <a:latin typeface="Times New Roman" panose="02020603050405020304" pitchFamily="18" charset="0"/>
                <a:ea typeface="+mn-ea"/>
                <a:cs typeface="Times New Roman" panose="02020603050405020304" pitchFamily="18" charset="0"/>
              </a:rPr>
              <a:t>from birth to one year of the infant. During this stage, caregivers are required to provide basic needs and develop trust in the infant (Cherry, 2018). The advantage of this stage when performed well will make the infant grow with a sense of security and feel safe, however, when it is not performed well, the infant may grow with feelings of anxiety, suspicion, and fear. According to the case study, William should be evaluated if he was available to provide the basic needs to the child from birth to one year. The child seems to be not having the trust of her father; therefore, the father needs to work on the trust between him and her child Jessica.</a:t>
            </a:r>
          </a:p>
          <a:p>
            <a:endParaRPr lang="en-US" dirty="0"/>
          </a:p>
        </p:txBody>
      </p:sp>
      <p:sp>
        <p:nvSpPr>
          <p:cNvPr id="4" name="Slide Number Placeholder 3"/>
          <p:cNvSpPr>
            <a:spLocks noGrp="1"/>
          </p:cNvSpPr>
          <p:nvPr>
            <p:ph type="sldNum" sz="quarter" idx="5"/>
          </p:nvPr>
        </p:nvSpPr>
        <p:spPr/>
        <p:txBody>
          <a:bodyPr/>
          <a:lstStyle/>
          <a:p>
            <a:fld id="{611A33A4-F596-41D6-94D4-15914C1F20FB}" type="slidenum">
              <a:rPr lang="en-US" smtClean="0"/>
              <a:t>2</a:t>
            </a:fld>
            <a:endParaRPr lang="en-US"/>
          </a:p>
        </p:txBody>
      </p:sp>
    </p:spTree>
    <p:extLst>
      <p:ext uri="{BB962C8B-B14F-4D97-AF65-F5344CB8AC3E}">
        <p14:creationId xmlns:p14="http://schemas.microsoft.com/office/powerpoint/2010/main" val="36454418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Times New Roman" panose="02020603050405020304" pitchFamily="18" charset="0"/>
                <a:ea typeface="+mn-ea"/>
                <a:cs typeface="Times New Roman" panose="02020603050405020304" pitchFamily="18" charset="0"/>
              </a:rPr>
              <a:t>Autonomy </a:t>
            </a:r>
            <a:r>
              <a:rPr lang="en-US" sz="1200" kern="1200" dirty="0" smtClean="0">
                <a:solidFill>
                  <a:schemeClr val="tx1"/>
                </a:solidFill>
                <a:effectLst/>
                <a:latin typeface="Times New Roman" panose="02020603050405020304" pitchFamily="18" charset="0"/>
                <a:ea typeface="+mn-ea"/>
                <a:cs typeface="Times New Roman" panose="02020603050405020304" pitchFamily="18" charset="0"/>
              </a:rPr>
              <a:t>vs</a:t>
            </a:r>
            <a:r>
              <a:rPr lang="en-US" sz="1200" kern="1200" dirty="0">
                <a:solidFill>
                  <a:schemeClr val="tx1"/>
                </a:solidFill>
                <a:effectLst/>
                <a:latin typeface="Times New Roman" panose="02020603050405020304" pitchFamily="18" charset="0"/>
                <a:ea typeface="+mn-ea"/>
                <a:cs typeface="Times New Roman" panose="02020603050405020304" pitchFamily="18" charset="0"/>
              </a:rPr>
              <a:t>. </a:t>
            </a:r>
            <a:r>
              <a:rPr lang="en-US" sz="1200" kern="1200" dirty="0" smtClean="0">
                <a:solidFill>
                  <a:schemeClr val="tx1"/>
                </a:solidFill>
                <a:effectLst/>
                <a:latin typeface="Times New Roman" panose="02020603050405020304" pitchFamily="18" charset="0"/>
                <a:ea typeface="+mn-ea"/>
                <a:cs typeface="Times New Roman" panose="02020603050405020304" pitchFamily="18" charset="0"/>
              </a:rPr>
              <a:t>Shame </a:t>
            </a:r>
            <a:r>
              <a:rPr lang="en-US" sz="1200" kern="1200" dirty="0">
                <a:solidFill>
                  <a:schemeClr val="tx1"/>
                </a:solidFill>
                <a:effectLst/>
                <a:latin typeface="Times New Roman" panose="02020603050405020304" pitchFamily="18" charset="0"/>
                <a:ea typeface="+mn-ea"/>
                <a:cs typeface="Times New Roman" panose="02020603050405020304" pitchFamily="18" charset="0"/>
              </a:rPr>
              <a:t>and </a:t>
            </a:r>
            <a:r>
              <a:rPr lang="en-US" sz="1200" kern="1200" dirty="0" smtClean="0">
                <a:solidFill>
                  <a:schemeClr val="tx1"/>
                </a:solidFill>
                <a:effectLst/>
                <a:latin typeface="Times New Roman" panose="02020603050405020304" pitchFamily="18" charset="0"/>
                <a:ea typeface="+mn-ea"/>
                <a:cs typeface="Times New Roman" panose="02020603050405020304" pitchFamily="18" charset="0"/>
              </a:rPr>
              <a:t>Doubt </a:t>
            </a:r>
            <a:r>
              <a:rPr lang="en-US" sz="1200" kern="1200" dirty="0">
                <a:solidFill>
                  <a:schemeClr val="tx1"/>
                </a:solidFill>
                <a:effectLst/>
                <a:latin typeface="Times New Roman" panose="02020603050405020304" pitchFamily="18" charset="0"/>
                <a:ea typeface="+mn-ea"/>
                <a:cs typeface="Times New Roman" panose="02020603050405020304" pitchFamily="18" charset="0"/>
              </a:rPr>
              <a:t>is the second stage, and it happens to children between the age of one to three years. In this stage, a child is allowed to explore the environment they </a:t>
            </a:r>
            <a:r>
              <a:rPr lang="en-US" sz="1200" kern="1200" dirty="0" smtClean="0">
                <a:solidFill>
                  <a:schemeClr val="tx1"/>
                </a:solidFill>
                <a:effectLst/>
                <a:latin typeface="Times New Roman" panose="02020603050405020304" pitchFamily="18" charset="0"/>
                <a:ea typeface="+mn-ea"/>
                <a:cs typeface="Times New Roman" panose="02020603050405020304" pitchFamily="18" charset="0"/>
              </a:rPr>
              <a:t>are in and </a:t>
            </a:r>
            <a:r>
              <a:rPr lang="en-US" sz="1200" kern="1200" dirty="0">
                <a:solidFill>
                  <a:schemeClr val="tx1"/>
                </a:solidFill>
                <a:effectLst/>
                <a:latin typeface="Times New Roman" panose="02020603050405020304" pitchFamily="18" charset="0"/>
                <a:ea typeface="+mn-ea"/>
                <a:cs typeface="Times New Roman" panose="02020603050405020304" pitchFamily="18" charset="0"/>
              </a:rPr>
              <a:t>learn to control their actions to achieve results. The stage has the advantage of helping a child to establish their independence, however failure to be allowed to act on their environment may begin to doubt their abilities and hence to lead to </a:t>
            </a:r>
            <a:r>
              <a:rPr lang="en-US" sz="1200" kern="1200" dirty="0" smtClean="0">
                <a:solidFill>
                  <a:schemeClr val="tx1"/>
                </a:solidFill>
                <a:effectLst/>
                <a:latin typeface="Times New Roman" panose="02020603050405020304" pitchFamily="18" charset="0"/>
                <a:ea typeface="+mn-ea"/>
                <a:cs typeface="Times New Roman" panose="02020603050405020304" pitchFamily="18" charset="0"/>
              </a:rPr>
              <a:t>low self-esteem </a:t>
            </a:r>
            <a:r>
              <a:rPr lang="en-US" sz="1200" kern="1200" dirty="0">
                <a:solidFill>
                  <a:schemeClr val="tx1"/>
                </a:solidFill>
                <a:effectLst/>
                <a:latin typeface="Times New Roman" panose="02020603050405020304" pitchFamily="18" charset="0"/>
                <a:ea typeface="+mn-ea"/>
                <a:cs typeface="Times New Roman" panose="02020603050405020304" pitchFamily="18" charset="0"/>
              </a:rPr>
              <a:t>(Syed &amp; McLean, 2017). Jessica should be assessed if she had an opportunity to act on the environment if </a:t>
            </a:r>
            <a:r>
              <a:rPr lang="en-US" sz="1200" kern="1200" dirty="0" smtClean="0">
                <a:solidFill>
                  <a:schemeClr val="tx1"/>
                </a:solidFill>
                <a:effectLst/>
                <a:latin typeface="Times New Roman" panose="02020603050405020304" pitchFamily="18" charset="0"/>
                <a:ea typeface="+mn-ea"/>
                <a:cs typeface="Times New Roman" panose="02020603050405020304" pitchFamily="18" charset="0"/>
              </a:rPr>
              <a:t>not, </a:t>
            </a:r>
            <a:r>
              <a:rPr lang="en-US" sz="1200" kern="1200" dirty="0">
                <a:solidFill>
                  <a:schemeClr val="tx1"/>
                </a:solidFill>
                <a:effectLst/>
                <a:latin typeface="Times New Roman" panose="02020603050405020304" pitchFamily="18" charset="0"/>
                <a:ea typeface="+mn-ea"/>
                <a:cs typeface="Times New Roman" panose="02020603050405020304" pitchFamily="18" charset="0"/>
              </a:rPr>
              <a:t>parents should come together and talk to her to develop self-esteem.</a:t>
            </a:r>
          </a:p>
          <a:p>
            <a:endParaRPr lang="en-US" dirty="0"/>
          </a:p>
        </p:txBody>
      </p:sp>
      <p:sp>
        <p:nvSpPr>
          <p:cNvPr id="4" name="Slide Number Placeholder 3"/>
          <p:cNvSpPr>
            <a:spLocks noGrp="1"/>
          </p:cNvSpPr>
          <p:nvPr>
            <p:ph type="sldNum" sz="quarter" idx="5"/>
          </p:nvPr>
        </p:nvSpPr>
        <p:spPr/>
        <p:txBody>
          <a:bodyPr/>
          <a:lstStyle/>
          <a:p>
            <a:fld id="{611A33A4-F596-41D6-94D4-15914C1F20FB}" type="slidenum">
              <a:rPr lang="en-US" smtClean="0"/>
              <a:t>3</a:t>
            </a:fld>
            <a:endParaRPr lang="en-US"/>
          </a:p>
        </p:txBody>
      </p:sp>
    </p:spTree>
    <p:extLst>
      <p:ext uri="{BB962C8B-B14F-4D97-AF65-F5344CB8AC3E}">
        <p14:creationId xmlns:p14="http://schemas.microsoft.com/office/powerpoint/2010/main" val="10798811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Times New Roman" panose="02020603050405020304" pitchFamily="18" charset="0"/>
                <a:ea typeface="+mn-ea"/>
                <a:cs typeface="Times New Roman" panose="02020603050405020304" pitchFamily="18" charset="0"/>
              </a:rPr>
              <a:t>Initiate </a:t>
            </a:r>
            <a:r>
              <a:rPr lang="en-US" sz="1200" kern="1200" dirty="0" smtClean="0">
                <a:solidFill>
                  <a:schemeClr val="tx1"/>
                </a:solidFill>
                <a:effectLst/>
                <a:latin typeface="Times New Roman" panose="02020603050405020304" pitchFamily="18" charset="0"/>
                <a:ea typeface="+mn-ea"/>
                <a:cs typeface="Times New Roman" panose="02020603050405020304" pitchFamily="18" charset="0"/>
              </a:rPr>
              <a:t>vs</a:t>
            </a:r>
            <a:r>
              <a:rPr lang="en-US" sz="1200" kern="1200" dirty="0">
                <a:solidFill>
                  <a:schemeClr val="tx1"/>
                </a:solidFill>
                <a:effectLst/>
                <a:latin typeface="Times New Roman" panose="02020603050405020304" pitchFamily="18" charset="0"/>
                <a:ea typeface="+mn-ea"/>
                <a:cs typeface="Times New Roman" panose="02020603050405020304" pitchFamily="18" charset="0"/>
              </a:rPr>
              <a:t>. </a:t>
            </a:r>
            <a:r>
              <a:rPr lang="en-US" sz="1200" kern="1200" dirty="0" smtClean="0">
                <a:solidFill>
                  <a:schemeClr val="tx1"/>
                </a:solidFill>
                <a:effectLst/>
                <a:latin typeface="Times New Roman" panose="02020603050405020304" pitchFamily="18" charset="0"/>
                <a:ea typeface="+mn-ea"/>
                <a:cs typeface="Times New Roman" panose="02020603050405020304" pitchFamily="18" charset="0"/>
              </a:rPr>
              <a:t>Guilt </a:t>
            </a:r>
            <a:r>
              <a:rPr lang="en-US" sz="1200" kern="1200" dirty="0">
                <a:solidFill>
                  <a:schemeClr val="tx1"/>
                </a:solidFill>
                <a:effectLst/>
                <a:latin typeface="Times New Roman" panose="02020603050405020304" pitchFamily="18" charset="0"/>
                <a:ea typeface="+mn-ea"/>
                <a:cs typeface="Times New Roman" panose="02020603050405020304" pitchFamily="18" charset="0"/>
              </a:rPr>
              <a:t>is the third stage of psychosocial development discussed by Erikson. The stage comprises children who are between the ages of three to six years. During this stage, children are active and are at their preschool stage. The principle of this stage is for children to know how to take the initiative for their growth and development. Children learn the things that are important to them hence developing a sense of purpose. Children in this stage know how to plan for their activities and work towards attaining their objectives. The children </a:t>
            </a:r>
            <a:r>
              <a:rPr lang="en-US" sz="1200" kern="1200" dirty="0" smtClean="0">
                <a:solidFill>
                  <a:schemeClr val="tx1"/>
                </a:solidFill>
                <a:effectLst/>
                <a:latin typeface="Times New Roman" panose="02020603050405020304" pitchFamily="18" charset="0"/>
                <a:ea typeface="+mn-ea"/>
                <a:cs typeface="Times New Roman" panose="02020603050405020304" pitchFamily="18" charset="0"/>
              </a:rPr>
              <a:t>learn </a:t>
            </a:r>
            <a:r>
              <a:rPr lang="en-US" sz="1200" kern="1200" dirty="0">
                <a:solidFill>
                  <a:schemeClr val="tx1"/>
                </a:solidFill>
                <a:effectLst/>
                <a:latin typeface="Times New Roman" panose="02020603050405020304" pitchFamily="18" charset="0"/>
                <a:ea typeface="+mn-ea"/>
                <a:cs typeface="Times New Roman" panose="02020603050405020304" pitchFamily="18" charset="0"/>
              </a:rPr>
              <a:t>to initiate their control by user interaction with other children as well as social control (Zhang, 2015). All the benefits and making the stage successful, it requires support from parents to ensure the kid choices are met. </a:t>
            </a:r>
          </a:p>
          <a:p>
            <a:endParaRPr lang="en-US" dirty="0"/>
          </a:p>
        </p:txBody>
      </p:sp>
      <p:sp>
        <p:nvSpPr>
          <p:cNvPr id="4" name="Slide Number Placeholder 3"/>
          <p:cNvSpPr>
            <a:spLocks noGrp="1"/>
          </p:cNvSpPr>
          <p:nvPr>
            <p:ph type="sldNum" sz="quarter" idx="5"/>
          </p:nvPr>
        </p:nvSpPr>
        <p:spPr/>
        <p:txBody>
          <a:bodyPr/>
          <a:lstStyle/>
          <a:p>
            <a:fld id="{611A33A4-F596-41D6-94D4-15914C1F20FB}" type="slidenum">
              <a:rPr lang="en-US" smtClean="0"/>
              <a:t>4</a:t>
            </a:fld>
            <a:endParaRPr lang="en-US"/>
          </a:p>
        </p:txBody>
      </p:sp>
    </p:spTree>
    <p:extLst>
      <p:ext uri="{BB962C8B-B14F-4D97-AF65-F5344CB8AC3E}">
        <p14:creationId xmlns:p14="http://schemas.microsoft.com/office/powerpoint/2010/main" val="4974129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Times New Roman" panose="02020603050405020304" pitchFamily="18" charset="0"/>
                <a:ea typeface="+mn-ea"/>
                <a:cs typeface="Times New Roman" panose="02020603050405020304" pitchFamily="18" charset="0"/>
              </a:rPr>
              <a:t>The stage has several disadvantages when it fails, including children feeling guilt as well as causing a child to avoid trying to start new games or lead others (</a:t>
            </a:r>
            <a:r>
              <a:rPr lang="en-US" sz="1200" kern="1200" dirty="0" err="1">
                <a:solidFill>
                  <a:schemeClr val="tx1"/>
                </a:solidFill>
                <a:effectLst/>
                <a:latin typeface="Times New Roman" panose="02020603050405020304" pitchFamily="18" charset="0"/>
                <a:ea typeface="+mn-ea"/>
                <a:cs typeface="Times New Roman" panose="02020603050405020304" pitchFamily="18" charset="0"/>
              </a:rPr>
              <a:t>Ziettlow</a:t>
            </a:r>
            <a:r>
              <a:rPr lang="en-US" sz="1200" kern="1200" dirty="0">
                <a:solidFill>
                  <a:schemeClr val="tx1"/>
                </a:solidFill>
                <a:effectLst/>
                <a:latin typeface="Times New Roman" panose="02020603050405020304" pitchFamily="18" charset="0"/>
                <a:ea typeface="+mn-ea"/>
                <a:cs typeface="Times New Roman" panose="02020603050405020304" pitchFamily="18" charset="0"/>
              </a:rPr>
              <a:t>, 2017). The effect of interacting with other children makes a child eager to learn new things; however, when there is no interactions child will be slow and feel guilty for everything. They cannot believe in themselves to begin new games or be the leader to other children. Jessica says she was playing with his father, meaning that she does not have other children of her age to interact with. Jessica also accuses her father the injury was done deliberately. Parents do no support her choices; that is why she goes to live with her grandmother. Both Shona and William, as well as Mrs. Tibbs, should join hands in supporting Jessica in her plans and allow her to interact with other children.</a:t>
            </a:r>
          </a:p>
          <a:p>
            <a:endParaRPr lang="en-US" dirty="0"/>
          </a:p>
        </p:txBody>
      </p:sp>
      <p:sp>
        <p:nvSpPr>
          <p:cNvPr id="4" name="Slide Number Placeholder 3"/>
          <p:cNvSpPr>
            <a:spLocks noGrp="1"/>
          </p:cNvSpPr>
          <p:nvPr>
            <p:ph type="sldNum" sz="quarter" idx="5"/>
          </p:nvPr>
        </p:nvSpPr>
        <p:spPr/>
        <p:txBody>
          <a:bodyPr/>
          <a:lstStyle/>
          <a:p>
            <a:fld id="{611A33A4-F596-41D6-94D4-15914C1F20FB}" type="slidenum">
              <a:rPr lang="en-US" smtClean="0"/>
              <a:t>5</a:t>
            </a:fld>
            <a:endParaRPr lang="en-US"/>
          </a:p>
        </p:txBody>
      </p:sp>
    </p:spTree>
    <p:extLst>
      <p:ext uri="{BB962C8B-B14F-4D97-AF65-F5344CB8AC3E}">
        <p14:creationId xmlns:p14="http://schemas.microsoft.com/office/powerpoint/2010/main" val="228988985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Times New Roman" panose="02020603050405020304" pitchFamily="18" charset="0"/>
                <a:ea typeface="+mn-ea"/>
                <a:cs typeface="Times New Roman" panose="02020603050405020304" pitchFamily="18" charset="0"/>
              </a:rPr>
              <a:t>Industry </a:t>
            </a:r>
            <a:r>
              <a:rPr lang="en-US" sz="1200" kern="1200" dirty="0" smtClean="0">
                <a:solidFill>
                  <a:schemeClr val="tx1"/>
                </a:solidFill>
                <a:effectLst/>
                <a:latin typeface="Times New Roman" panose="02020603050405020304" pitchFamily="18" charset="0"/>
                <a:ea typeface="+mn-ea"/>
                <a:cs typeface="Times New Roman" panose="02020603050405020304" pitchFamily="18" charset="0"/>
              </a:rPr>
              <a:t>vs</a:t>
            </a:r>
            <a:r>
              <a:rPr lang="en-US" sz="1200" kern="1200" dirty="0">
                <a:solidFill>
                  <a:schemeClr val="tx1"/>
                </a:solidFill>
                <a:effectLst/>
                <a:latin typeface="Times New Roman" panose="02020603050405020304" pitchFamily="18" charset="0"/>
                <a:ea typeface="+mn-ea"/>
                <a:cs typeface="Times New Roman" panose="02020603050405020304" pitchFamily="18" charset="0"/>
              </a:rPr>
              <a:t>. inferiority is the fourth stage of psychosocial development. The stage occurs to children during their elementary school stage between the years seven to twelve ages.  During this stage, children can compare themselves with their peers to see if they measure up. The stage has the advantage of helping to develop a child’s competency as well as sense of pride and accomplishment in their activities. However, the stage also has a disadvantage if it fails as the child may feel inferior and hence lack self-confidence (Dunkel &amp; </a:t>
            </a:r>
            <a:r>
              <a:rPr lang="en-US" sz="1200" kern="1200" dirty="0" err="1">
                <a:solidFill>
                  <a:schemeClr val="tx1"/>
                </a:solidFill>
                <a:effectLst/>
                <a:latin typeface="Times New Roman" panose="02020603050405020304" pitchFamily="18" charset="0"/>
                <a:ea typeface="+mn-ea"/>
                <a:cs typeface="Times New Roman" panose="02020603050405020304" pitchFamily="18" charset="0"/>
              </a:rPr>
              <a:t>Harbke</a:t>
            </a:r>
            <a:r>
              <a:rPr lang="en-US" sz="1200" kern="1200" dirty="0">
                <a:solidFill>
                  <a:schemeClr val="tx1"/>
                </a:solidFill>
                <a:effectLst/>
                <a:latin typeface="Times New Roman" panose="02020603050405020304" pitchFamily="18" charset="0"/>
                <a:ea typeface="+mn-ea"/>
                <a:cs typeface="Times New Roman" panose="02020603050405020304" pitchFamily="18" charset="0"/>
              </a:rPr>
              <a:t>, 2017). According to the case study, Jessica does not have the confidence that's why Shona, her mother, wants to accompany her to the interview. Additionally, Jessica does not have peers to play with, and that's why she cannot compare herself with them. There is need for Jessica to have peers to play with and compare herself with so as to improve her competency </a:t>
            </a:r>
            <a:r>
              <a:rPr lang="en-US" sz="1200" kern="1200" dirty="0" smtClean="0">
                <a:solidFill>
                  <a:schemeClr val="tx1"/>
                </a:solidFill>
                <a:effectLst/>
                <a:latin typeface="Times New Roman" panose="02020603050405020304" pitchFamily="18" charset="0"/>
                <a:ea typeface="+mn-ea"/>
                <a:cs typeface="Times New Roman" panose="02020603050405020304" pitchFamily="18" charset="0"/>
              </a:rPr>
              <a:t>and </a:t>
            </a:r>
            <a:r>
              <a:rPr lang="en-US" sz="1200" kern="1200" dirty="0">
                <a:solidFill>
                  <a:schemeClr val="tx1"/>
                </a:solidFill>
                <a:effectLst/>
                <a:latin typeface="Times New Roman" panose="02020603050405020304" pitchFamily="18" charset="0"/>
                <a:ea typeface="+mn-ea"/>
                <a:cs typeface="Times New Roman" panose="02020603050405020304" pitchFamily="18" charset="0"/>
              </a:rPr>
              <a:t>self-confidence.</a:t>
            </a:r>
          </a:p>
          <a:p>
            <a:endParaRPr lang="en-US" dirty="0"/>
          </a:p>
        </p:txBody>
      </p:sp>
      <p:sp>
        <p:nvSpPr>
          <p:cNvPr id="4" name="Slide Number Placeholder 3"/>
          <p:cNvSpPr>
            <a:spLocks noGrp="1"/>
          </p:cNvSpPr>
          <p:nvPr>
            <p:ph type="sldNum" sz="quarter" idx="5"/>
          </p:nvPr>
        </p:nvSpPr>
        <p:spPr/>
        <p:txBody>
          <a:bodyPr/>
          <a:lstStyle/>
          <a:p>
            <a:fld id="{611A33A4-F596-41D6-94D4-15914C1F20FB}" type="slidenum">
              <a:rPr lang="en-US" smtClean="0"/>
              <a:t>6</a:t>
            </a:fld>
            <a:endParaRPr lang="en-US"/>
          </a:p>
        </p:txBody>
      </p:sp>
    </p:spTree>
    <p:extLst>
      <p:ext uri="{BB962C8B-B14F-4D97-AF65-F5344CB8AC3E}">
        <p14:creationId xmlns:p14="http://schemas.microsoft.com/office/powerpoint/2010/main" val="29140573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D27270C-2859-45E9-8F6E-DFB948DFAB85}" type="datetimeFigureOut">
              <a:rPr lang="en-US" smtClean="0"/>
              <a:t>4/2/2020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73A79D-E8BD-497C-AF39-1BF3E7829C96}" type="slidenum">
              <a:rPr lang="en-US" smtClean="0"/>
              <a:t>‹#›</a:t>
            </a:fld>
            <a:endParaRPr lang="en-US"/>
          </a:p>
        </p:txBody>
      </p:sp>
    </p:spTree>
    <p:extLst>
      <p:ext uri="{BB962C8B-B14F-4D97-AF65-F5344CB8AC3E}">
        <p14:creationId xmlns:p14="http://schemas.microsoft.com/office/powerpoint/2010/main" val="22342999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D27270C-2859-45E9-8F6E-DFB948DFAB85}" type="datetimeFigureOut">
              <a:rPr lang="en-US" smtClean="0"/>
              <a:t>4/2/2020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73A79D-E8BD-497C-AF39-1BF3E7829C96}" type="slidenum">
              <a:rPr lang="en-US" smtClean="0"/>
              <a:t>‹#›</a:t>
            </a:fld>
            <a:endParaRPr lang="en-US"/>
          </a:p>
        </p:txBody>
      </p:sp>
    </p:spTree>
    <p:extLst>
      <p:ext uri="{BB962C8B-B14F-4D97-AF65-F5344CB8AC3E}">
        <p14:creationId xmlns:p14="http://schemas.microsoft.com/office/powerpoint/2010/main" val="10808075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D27270C-2859-45E9-8F6E-DFB948DFAB85}" type="datetimeFigureOut">
              <a:rPr lang="en-US" smtClean="0"/>
              <a:t>4/2/2020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73A79D-E8BD-497C-AF39-1BF3E7829C96}" type="slidenum">
              <a:rPr lang="en-US" smtClean="0"/>
              <a:t>‹#›</a:t>
            </a:fld>
            <a:endParaRPr lang="en-US"/>
          </a:p>
        </p:txBody>
      </p:sp>
    </p:spTree>
    <p:extLst>
      <p:ext uri="{BB962C8B-B14F-4D97-AF65-F5344CB8AC3E}">
        <p14:creationId xmlns:p14="http://schemas.microsoft.com/office/powerpoint/2010/main" val="42065280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D27270C-2859-45E9-8F6E-DFB948DFAB85}" type="datetimeFigureOut">
              <a:rPr lang="en-US" smtClean="0"/>
              <a:t>4/2/2020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73A79D-E8BD-497C-AF39-1BF3E7829C96}" type="slidenum">
              <a:rPr lang="en-US" smtClean="0"/>
              <a:t>‹#›</a:t>
            </a:fld>
            <a:endParaRPr lang="en-US"/>
          </a:p>
        </p:txBody>
      </p:sp>
    </p:spTree>
    <p:extLst>
      <p:ext uri="{BB962C8B-B14F-4D97-AF65-F5344CB8AC3E}">
        <p14:creationId xmlns:p14="http://schemas.microsoft.com/office/powerpoint/2010/main" val="14901449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D27270C-2859-45E9-8F6E-DFB948DFAB85}" type="datetimeFigureOut">
              <a:rPr lang="en-US" smtClean="0"/>
              <a:t>4/2/2020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473A79D-E8BD-497C-AF39-1BF3E7829C96}" type="slidenum">
              <a:rPr lang="en-US" smtClean="0"/>
              <a:t>‹#›</a:t>
            </a:fld>
            <a:endParaRPr lang="en-US"/>
          </a:p>
        </p:txBody>
      </p:sp>
    </p:spTree>
    <p:extLst>
      <p:ext uri="{BB962C8B-B14F-4D97-AF65-F5344CB8AC3E}">
        <p14:creationId xmlns:p14="http://schemas.microsoft.com/office/powerpoint/2010/main" val="7346248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D27270C-2859-45E9-8F6E-DFB948DFAB85}" type="datetimeFigureOut">
              <a:rPr lang="en-US" smtClean="0"/>
              <a:t>4/2/2020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473A79D-E8BD-497C-AF39-1BF3E7829C96}" type="slidenum">
              <a:rPr lang="en-US" smtClean="0"/>
              <a:t>‹#›</a:t>
            </a:fld>
            <a:endParaRPr lang="en-US"/>
          </a:p>
        </p:txBody>
      </p:sp>
    </p:spTree>
    <p:extLst>
      <p:ext uri="{BB962C8B-B14F-4D97-AF65-F5344CB8AC3E}">
        <p14:creationId xmlns:p14="http://schemas.microsoft.com/office/powerpoint/2010/main" val="20661160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D27270C-2859-45E9-8F6E-DFB948DFAB85}" type="datetimeFigureOut">
              <a:rPr lang="en-US" smtClean="0"/>
              <a:t>4/2/2020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473A79D-E8BD-497C-AF39-1BF3E7829C96}" type="slidenum">
              <a:rPr lang="en-US" smtClean="0"/>
              <a:t>‹#›</a:t>
            </a:fld>
            <a:endParaRPr lang="en-US"/>
          </a:p>
        </p:txBody>
      </p:sp>
    </p:spTree>
    <p:extLst>
      <p:ext uri="{BB962C8B-B14F-4D97-AF65-F5344CB8AC3E}">
        <p14:creationId xmlns:p14="http://schemas.microsoft.com/office/powerpoint/2010/main" val="22281323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D27270C-2859-45E9-8F6E-DFB948DFAB85}" type="datetimeFigureOut">
              <a:rPr lang="en-US" smtClean="0"/>
              <a:t>4/2/2020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73A79D-E8BD-497C-AF39-1BF3E7829C96}" type="slidenum">
              <a:rPr lang="en-US" smtClean="0"/>
              <a:t>‹#›</a:t>
            </a:fld>
            <a:endParaRPr lang="en-US"/>
          </a:p>
        </p:txBody>
      </p:sp>
    </p:spTree>
    <p:extLst>
      <p:ext uri="{BB962C8B-B14F-4D97-AF65-F5344CB8AC3E}">
        <p14:creationId xmlns:p14="http://schemas.microsoft.com/office/powerpoint/2010/main" val="36850446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D27270C-2859-45E9-8F6E-DFB948DFAB85}" type="datetimeFigureOut">
              <a:rPr lang="en-US" smtClean="0"/>
              <a:t>4/2/2020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73A79D-E8BD-497C-AF39-1BF3E7829C96}" type="slidenum">
              <a:rPr lang="en-US" smtClean="0"/>
              <a:t>‹#›</a:t>
            </a:fld>
            <a:endParaRPr lang="en-US"/>
          </a:p>
        </p:txBody>
      </p:sp>
    </p:spTree>
    <p:extLst>
      <p:ext uri="{BB962C8B-B14F-4D97-AF65-F5344CB8AC3E}">
        <p14:creationId xmlns:p14="http://schemas.microsoft.com/office/powerpoint/2010/main" val="40722799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D27270C-2859-45E9-8F6E-DFB948DFAB85}" type="datetimeFigureOut">
              <a:rPr lang="en-US" smtClean="0"/>
              <a:t>4/2/2020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73A79D-E8BD-497C-AF39-1BF3E7829C96}" type="slidenum">
              <a:rPr lang="en-US" smtClean="0"/>
              <a:t>‹#›</a:t>
            </a:fld>
            <a:endParaRPr lang="en-US"/>
          </a:p>
        </p:txBody>
      </p:sp>
    </p:spTree>
    <p:extLst>
      <p:ext uri="{BB962C8B-B14F-4D97-AF65-F5344CB8AC3E}">
        <p14:creationId xmlns:p14="http://schemas.microsoft.com/office/powerpoint/2010/main" val="22317549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D27270C-2859-45E9-8F6E-DFB948DFAB85}" type="datetimeFigureOut">
              <a:rPr lang="en-US" smtClean="0"/>
              <a:t>4/2/2020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73A79D-E8BD-497C-AF39-1BF3E7829C96}"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112204049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D27270C-2859-45E9-8F6E-DFB948DFAB85}" type="datetimeFigureOut">
              <a:rPr lang="en-US" smtClean="0"/>
              <a:t>4/2/2020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73A79D-E8BD-497C-AF39-1BF3E7829C96}" type="slidenum">
              <a:rPr lang="en-US" smtClean="0"/>
              <a:t>‹#›</a:t>
            </a:fld>
            <a:endParaRPr lang="en-US"/>
          </a:p>
        </p:txBody>
      </p:sp>
    </p:spTree>
    <p:extLst>
      <p:ext uri="{BB962C8B-B14F-4D97-AF65-F5344CB8AC3E}">
        <p14:creationId xmlns:p14="http://schemas.microsoft.com/office/powerpoint/2010/main" val="201900986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D27270C-2859-45E9-8F6E-DFB948DFAB85}" type="datetimeFigureOut">
              <a:rPr lang="en-US" smtClean="0"/>
              <a:t>4/2/2020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73A79D-E8BD-497C-AF39-1BF3E7829C96}"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04477630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D27270C-2859-45E9-8F6E-DFB948DFAB85}" type="datetimeFigureOut">
              <a:rPr lang="en-US" smtClean="0"/>
              <a:t>4/2/2020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73A79D-E8BD-497C-AF39-1BF3E7829C96}" type="slidenum">
              <a:rPr lang="en-US" smtClean="0"/>
              <a:t>‹#›</a:t>
            </a:fld>
            <a:endParaRPr lang="en-US"/>
          </a:p>
        </p:txBody>
      </p:sp>
    </p:spTree>
    <p:extLst>
      <p:ext uri="{BB962C8B-B14F-4D97-AF65-F5344CB8AC3E}">
        <p14:creationId xmlns:p14="http://schemas.microsoft.com/office/powerpoint/2010/main" val="259981988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D27270C-2859-45E9-8F6E-DFB948DFAB85}" type="datetimeFigureOut">
              <a:rPr lang="en-US" smtClean="0"/>
              <a:t>4/2/2020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73A79D-E8BD-497C-AF39-1BF3E7829C96}" type="slidenum">
              <a:rPr lang="en-US" smtClean="0"/>
              <a:t>‹#›</a:t>
            </a:fld>
            <a:endParaRPr lang="en-US"/>
          </a:p>
        </p:txBody>
      </p:sp>
    </p:spTree>
    <p:extLst>
      <p:ext uri="{BB962C8B-B14F-4D97-AF65-F5344CB8AC3E}">
        <p14:creationId xmlns:p14="http://schemas.microsoft.com/office/powerpoint/2010/main" val="228749394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D27270C-2859-45E9-8F6E-DFB948DFAB85}" type="datetimeFigureOut">
              <a:rPr lang="en-US" smtClean="0"/>
              <a:t>4/2/2020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73A79D-E8BD-497C-AF39-1BF3E7829C96}" type="slidenum">
              <a:rPr lang="en-US" smtClean="0"/>
              <a:t>‹#›</a:t>
            </a:fld>
            <a:endParaRPr lang="en-US"/>
          </a:p>
        </p:txBody>
      </p:sp>
    </p:spTree>
    <p:extLst>
      <p:ext uri="{BB962C8B-B14F-4D97-AF65-F5344CB8AC3E}">
        <p14:creationId xmlns:p14="http://schemas.microsoft.com/office/powerpoint/2010/main" val="31068323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2D27270C-2859-45E9-8F6E-DFB948DFAB85}" type="datetimeFigureOut">
              <a:rPr lang="en-US" smtClean="0"/>
              <a:t>4/2/2020</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473A79D-E8BD-497C-AF39-1BF3E7829C96}" type="slidenum">
              <a:rPr lang="en-US" smtClean="0"/>
              <a:t>‹#›</a:t>
            </a:fld>
            <a:endParaRPr lang="en-US"/>
          </a:p>
        </p:txBody>
      </p:sp>
    </p:spTree>
    <p:extLst>
      <p:ext uri="{BB962C8B-B14F-4D97-AF65-F5344CB8AC3E}">
        <p14:creationId xmlns:p14="http://schemas.microsoft.com/office/powerpoint/2010/main" val="114641356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08DACE0-B0D0-4886-9F6C-DA4865CC28A1}"/>
              </a:ext>
            </a:extLst>
          </p:cNvPr>
          <p:cNvSpPr>
            <a:spLocks noGrp="1"/>
          </p:cNvSpPr>
          <p:nvPr>
            <p:ph type="ctrTitle"/>
          </p:nvPr>
        </p:nvSpPr>
        <p:spPr/>
        <p:txBody>
          <a:bodyPr/>
          <a:lstStyle/>
          <a:p>
            <a:r>
              <a:rPr lang="en-US" dirty="0">
                <a:latin typeface="Times New Roman" panose="02020603050405020304" pitchFamily="18" charset="0"/>
                <a:cs typeface="Times New Roman" panose="02020603050405020304" pitchFamily="18" charset="0"/>
              </a:rPr>
              <a:t>Psychosocial </a:t>
            </a:r>
            <a:r>
              <a:rPr lang="en-US" dirty="0" smtClean="0">
                <a:latin typeface="Times New Roman" panose="02020603050405020304" pitchFamily="18" charset="0"/>
                <a:cs typeface="Times New Roman" panose="02020603050405020304" pitchFamily="18" charset="0"/>
              </a:rPr>
              <a:t>Development </a:t>
            </a:r>
            <a:r>
              <a:rPr lang="en-US" dirty="0">
                <a:latin typeface="Times New Roman" panose="02020603050405020304" pitchFamily="18" charset="0"/>
                <a:cs typeface="Times New Roman" panose="02020603050405020304" pitchFamily="18" charset="0"/>
              </a:rPr>
              <a:t>S</a:t>
            </a:r>
            <a:r>
              <a:rPr lang="en-US" dirty="0" smtClean="0">
                <a:latin typeface="Times New Roman" panose="02020603050405020304" pitchFamily="18" charset="0"/>
                <a:cs typeface="Times New Roman" panose="02020603050405020304" pitchFamily="18" charset="0"/>
              </a:rPr>
              <a:t>tages</a:t>
            </a:r>
            <a:endParaRPr lang="en-US" dirty="0">
              <a:latin typeface="Times New Roman" panose="02020603050405020304" pitchFamily="18" charset="0"/>
              <a:cs typeface="Times New Roman" panose="02020603050405020304" pitchFamily="18" charset="0"/>
            </a:endParaRPr>
          </a:p>
        </p:txBody>
      </p:sp>
      <p:sp>
        <p:nvSpPr>
          <p:cNvPr id="3" name="Subtitle 2">
            <a:extLst>
              <a:ext uri="{FF2B5EF4-FFF2-40B4-BE49-F238E27FC236}">
                <a16:creationId xmlns:a16="http://schemas.microsoft.com/office/drawing/2014/main" xmlns="" id="{9C9159E7-4F67-4287-91CE-28EA595627BD}"/>
              </a:ext>
            </a:extLst>
          </p:cNvPr>
          <p:cNvSpPr>
            <a:spLocks noGrp="1"/>
          </p:cNvSpPr>
          <p:nvPr>
            <p:ph type="subTitle" idx="1"/>
          </p:nvPr>
        </p:nvSpPr>
        <p:spPr/>
        <p:txBody>
          <a:bodyPr/>
          <a:lstStyle/>
          <a:p>
            <a:r>
              <a:rPr lang="en-US" dirty="0">
                <a:latin typeface="Times New Roman" panose="02020603050405020304" pitchFamily="18" charset="0"/>
                <a:cs typeface="Times New Roman" panose="02020603050405020304" pitchFamily="18" charset="0"/>
              </a:rPr>
              <a:t>Student’s Name</a:t>
            </a:r>
          </a:p>
          <a:p>
            <a:r>
              <a:rPr lang="en-US" dirty="0">
                <a:latin typeface="Times New Roman" panose="02020603050405020304" pitchFamily="18" charset="0"/>
                <a:cs typeface="Times New Roman" panose="02020603050405020304" pitchFamily="18" charset="0"/>
              </a:rPr>
              <a:t>Institutional Affiliations</a:t>
            </a:r>
          </a:p>
        </p:txBody>
      </p:sp>
    </p:spTree>
    <p:extLst>
      <p:ext uri="{BB962C8B-B14F-4D97-AF65-F5344CB8AC3E}">
        <p14:creationId xmlns:p14="http://schemas.microsoft.com/office/powerpoint/2010/main" val="16993541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4F588FE-B2DC-4493-98DA-35FA6C433FB3}"/>
              </a:ext>
            </a:extLst>
          </p:cNvPr>
          <p:cNvSpPr>
            <a:spLocks noGrp="1"/>
          </p:cNvSpPr>
          <p:nvPr>
            <p:ph type="title"/>
          </p:nvPr>
        </p:nvSpPr>
        <p:spPr/>
        <p:txBody>
          <a:bodyPr/>
          <a:lstStyle/>
          <a:p>
            <a:pPr algn="ctr"/>
            <a:r>
              <a:rPr lang="en-US" dirty="0">
                <a:latin typeface="Times New Roman" panose="02020603050405020304" pitchFamily="18" charset="0"/>
                <a:cs typeface="Times New Roman" panose="02020603050405020304" pitchFamily="18" charset="0"/>
              </a:rPr>
              <a:t>Trust </a:t>
            </a:r>
            <a:r>
              <a:rPr lang="en-US" dirty="0">
                <a:latin typeface="Times New Roman" panose="02020603050405020304" pitchFamily="18" charset="0"/>
                <a:cs typeface="Times New Roman" panose="02020603050405020304" pitchFamily="18" charset="0"/>
              </a:rPr>
              <a:t>v</a:t>
            </a:r>
            <a:r>
              <a:rPr lang="en-US" dirty="0" smtClean="0">
                <a:latin typeface="Times New Roman" panose="02020603050405020304" pitchFamily="18" charset="0"/>
                <a:cs typeface="Times New Roman" panose="02020603050405020304" pitchFamily="18" charset="0"/>
              </a:rPr>
              <a:t>s</a:t>
            </a:r>
            <a:r>
              <a:rPr lang="en-US" dirty="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Mistrust (Hope</a:t>
            </a:r>
            <a:r>
              <a:rPr lang="en-US" dirty="0">
                <a:latin typeface="Times New Roman" panose="02020603050405020304" pitchFamily="18" charset="0"/>
                <a:cs typeface="Times New Roman" panose="02020603050405020304" pitchFamily="18" charset="0"/>
              </a:rPr>
              <a:t>)</a:t>
            </a:r>
            <a:r>
              <a:rPr lang="en-US" dirty="0"/>
              <a:t/>
            </a:r>
            <a:br>
              <a:rPr lang="en-US" dirty="0"/>
            </a:br>
            <a:endParaRPr lang="en-US" dirty="0"/>
          </a:p>
        </p:txBody>
      </p:sp>
      <p:sp>
        <p:nvSpPr>
          <p:cNvPr id="3" name="Content Placeholder 2">
            <a:extLst>
              <a:ext uri="{FF2B5EF4-FFF2-40B4-BE49-F238E27FC236}">
                <a16:creationId xmlns:a16="http://schemas.microsoft.com/office/drawing/2014/main" xmlns="" id="{7F57FAAE-0D76-4EF3-B24B-97BCE9DE1FEE}"/>
              </a:ext>
            </a:extLst>
          </p:cNvPr>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Building trust and dependence on the caregiver (Cherry, 2018)</a:t>
            </a:r>
          </a:p>
          <a:p>
            <a:r>
              <a:rPr lang="en-US" dirty="0">
                <a:latin typeface="Times New Roman" panose="02020603050405020304" pitchFamily="18" charset="0"/>
                <a:cs typeface="Times New Roman" panose="02020603050405020304" pitchFamily="18" charset="0"/>
              </a:rPr>
              <a:t>Help in the development of a sense of security and safety</a:t>
            </a:r>
          </a:p>
          <a:p>
            <a:r>
              <a:rPr lang="en-US" dirty="0">
                <a:latin typeface="Times New Roman" panose="02020603050405020304" pitchFamily="18" charset="0"/>
                <a:cs typeface="Times New Roman" panose="02020603050405020304" pitchFamily="18" charset="0"/>
              </a:rPr>
              <a:t>Lack of this stage may lead to feelings of anxiety, mistrust, and fear</a:t>
            </a:r>
          </a:p>
          <a:p>
            <a:r>
              <a:rPr lang="en-US" dirty="0">
                <a:latin typeface="Times New Roman" panose="02020603050405020304" pitchFamily="18" charset="0"/>
                <a:cs typeface="Times New Roman" panose="02020603050405020304" pitchFamily="18" charset="0"/>
              </a:rPr>
              <a:t>Determine if William was a responsive caregiver to Jessica when she was less than one year</a:t>
            </a:r>
          </a:p>
          <a:p>
            <a:r>
              <a:rPr lang="en-US" dirty="0">
                <a:latin typeface="Times New Roman" panose="02020603050405020304" pitchFamily="18" charset="0"/>
                <a:cs typeface="Times New Roman" panose="02020603050405020304" pitchFamily="18" charset="0"/>
              </a:rPr>
              <a:t>William to work extra hard and build trust in Jessica</a:t>
            </a:r>
          </a:p>
          <a:p>
            <a:endParaRPr lang="en-US" dirty="0"/>
          </a:p>
        </p:txBody>
      </p:sp>
    </p:spTree>
    <p:extLst>
      <p:ext uri="{BB962C8B-B14F-4D97-AF65-F5344CB8AC3E}">
        <p14:creationId xmlns:p14="http://schemas.microsoft.com/office/powerpoint/2010/main" val="19817896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AB2FDE1-55C4-4130-B816-48AC2A40A7FF}"/>
              </a:ext>
            </a:extLst>
          </p:cNvPr>
          <p:cNvSpPr>
            <a:spLocks noGrp="1"/>
          </p:cNvSpPr>
          <p:nvPr>
            <p:ph type="title"/>
          </p:nvPr>
        </p:nvSpPr>
        <p:spPr/>
        <p:txBody>
          <a:bodyPr/>
          <a:lstStyle/>
          <a:p>
            <a:pPr algn="ctr"/>
            <a:r>
              <a:rPr lang="en-US" dirty="0">
                <a:latin typeface="Times New Roman" panose="02020603050405020304" pitchFamily="18" charset="0"/>
                <a:cs typeface="Times New Roman" panose="02020603050405020304" pitchFamily="18" charset="0"/>
              </a:rPr>
              <a:t>Autonomy </a:t>
            </a:r>
            <a:r>
              <a:rPr lang="en-US" dirty="0" smtClean="0">
                <a:latin typeface="Times New Roman" panose="02020603050405020304" pitchFamily="18" charset="0"/>
                <a:cs typeface="Times New Roman" panose="02020603050405020304" pitchFamily="18" charset="0"/>
              </a:rPr>
              <a:t>vs</a:t>
            </a:r>
            <a:r>
              <a:rPr lang="en-US" dirty="0">
                <a:latin typeface="Times New Roman" panose="02020603050405020304" pitchFamily="18" charset="0"/>
                <a:cs typeface="Times New Roman" panose="02020603050405020304" pitchFamily="18" charset="0"/>
              </a:rPr>
              <a:t>. Shame and Doubt </a:t>
            </a:r>
            <a:r>
              <a:rPr lang="en-US" dirty="0" smtClean="0">
                <a:latin typeface="Times New Roman" panose="02020603050405020304" pitchFamily="18" charset="0"/>
                <a:cs typeface="Times New Roman" panose="02020603050405020304" pitchFamily="18" charset="0"/>
              </a:rPr>
              <a:t>(Will</a:t>
            </a:r>
            <a:r>
              <a:rPr lang="en-US" dirty="0">
                <a:latin typeface="Times New Roman" panose="02020603050405020304" pitchFamily="18" charset="0"/>
                <a:cs typeface="Times New Roman" panose="02020603050405020304" pitchFamily="18" charset="0"/>
              </a:rPr>
              <a:t>)</a:t>
            </a:r>
            <a:r>
              <a:rPr lang="en-US" dirty="0"/>
              <a:t/>
            </a:r>
            <a:br>
              <a:rPr lang="en-US" dirty="0"/>
            </a:br>
            <a:endParaRPr lang="en-US" dirty="0"/>
          </a:p>
        </p:txBody>
      </p:sp>
      <p:sp>
        <p:nvSpPr>
          <p:cNvPr id="3" name="Content Placeholder 2">
            <a:extLst>
              <a:ext uri="{FF2B5EF4-FFF2-40B4-BE49-F238E27FC236}">
                <a16:creationId xmlns:a16="http://schemas.microsoft.com/office/drawing/2014/main" xmlns="" id="{31600304-B117-46FC-AD4E-E3D715AF37FA}"/>
              </a:ext>
            </a:extLst>
          </p:cNvPr>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Has the opportunity to act on the environment</a:t>
            </a:r>
          </a:p>
          <a:p>
            <a:r>
              <a:rPr lang="en-US" dirty="0">
                <a:latin typeface="Times New Roman" panose="02020603050405020304" pitchFamily="18" charset="0"/>
                <a:cs typeface="Times New Roman" panose="02020603050405020304" pitchFamily="18" charset="0"/>
              </a:rPr>
              <a:t>Help a child not to depend on others for everything</a:t>
            </a:r>
          </a:p>
          <a:p>
            <a:r>
              <a:rPr lang="en-US" dirty="0">
                <a:latin typeface="Times New Roman" panose="02020603050405020304" pitchFamily="18" charset="0"/>
                <a:cs typeface="Times New Roman" panose="02020603050405020304" pitchFamily="18" charset="0"/>
              </a:rPr>
              <a:t>May lead to children feeling ashamed or doubtful of their abilities (Syed &amp; McLean, 2017)</a:t>
            </a:r>
          </a:p>
          <a:p>
            <a:r>
              <a:rPr lang="en-US" dirty="0">
                <a:latin typeface="Times New Roman" panose="02020603050405020304" pitchFamily="18" charset="0"/>
                <a:cs typeface="Times New Roman" panose="02020603050405020304" pitchFamily="18" charset="0"/>
              </a:rPr>
              <a:t>Determine if Jessica was given time to act on her environment and be self-reliant</a:t>
            </a:r>
          </a:p>
          <a:p>
            <a:r>
              <a:rPr lang="en-US" dirty="0">
                <a:latin typeface="Times New Roman" panose="02020603050405020304" pitchFamily="18" charset="0"/>
                <a:cs typeface="Times New Roman" panose="02020603050405020304" pitchFamily="18" charset="0"/>
              </a:rPr>
              <a:t>Both parents should come together and educate Jessica</a:t>
            </a:r>
          </a:p>
          <a:p>
            <a:endParaRPr lang="en-US" dirty="0"/>
          </a:p>
        </p:txBody>
      </p:sp>
    </p:spTree>
    <p:extLst>
      <p:ext uri="{BB962C8B-B14F-4D97-AF65-F5344CB8AC3E}">
        <p14:creationId xmlns:p14="http://schemas.microsoft.com/office/powerpoint/2010/main" val="8217163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03E1CAF-2BC5-41C7-9545-F1400FDE805C}"/>
              </a:ext>
            </a:extLst>
          </p:cNvPr>
          <p:cNvSpPr>
            <a:spLocks noGrp="1"/>
          </p:cNvSpPr>
          <p:nvPr>
            <p:ph type="title"/>
          </p:nvPr>
        </p:nvSpPr>
        <p:spPr/>
        <p:txBody>
          <a:bodyPr/>
          <a:lstStyle/>
          <a:p>
            <a:pPr algn="ctr"/>
            <a:r>
              <a:rPr lang="en-US" dirty="0">
                <a:latin typeface="Times New Roman" panose="02020603050405020304" pitchFamily="18" charset="0"/>
                <a:cs typeface="Times New Roman" panose="02020603050405020304" pitchFamily="18" charset="0"/>
              </a:rPr>
              <a:t>Initiative vs. </a:t>
            </a:r>
            <a:r>
              <a:rPr lang="en-US" dirty="0" smtClean="0">
                <a:latin typeface="Times New Roman" panose="02020603050405020304" pitchFamily="18" charset="0"/>
                <a:cs typeface="Times New Roman" panose="02020603050405020304" pitchFamily="18" charset="0"/>
              </a:rPr>
              <a:t>Guilt (Purpose</a:t>
            </a:r>
            <a:r>
              <a:rPr lang="en-US" dirty="0">
                <a:latin typeface="Times New Roman" panose="02020603050405020304" pitchFamily="18" charset="0"/>
                <a:cs typeface="Times New Roman" panose="02020603050405020304" pitchFamily="18" charset="0"/>
              </a:rPr>
              <a:t>)</a:t>
            </a:r>
            <a:r>
              <a:rPr lang="en-US" dirty="0"/>
              <a:t/>
            </a:r>
            <a:br>
              <a:rPr lang="en-US" dirty="0"/>
            </a:br>
            <a:endParaRPr lang="en-US" dirty="0"/>
          </a:p>
        </p:txBody>
      </p:sp>
      <p:sp>
        <p:nvSpPr>
          <p:cNvPr id="3" name="Content Placeholder 2">
            <a:extLst>
              <a:ext uri="{FF2B5EF4-FFF2-40B4-BE49-F238E27FC236}">
                <a16:creationId xmlns:a16="http://schemas.microsoft.com/office/drawing/2014/main" xmlns="" id="{D7204727-7894-42EA-A926-2E859600E6E8}"/>
              </a:ext>
            </a:extLst>
          </p:cNvPr>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Learn to take action for their growth and development</a:t>
            </a:r>
          </a:p>
          <a:p>
            <a:r>
              <a:rPr lang="en-US" dirty="0">
                <a:latin typeface="Times New Roman" panose="02020603050405020304" pitchFamily="18" charset="0"/>
                <a:cs typeface="Times New Roman" panose="02020603050405020304" pitchFamily="18" charset="0"/>
              </a:rPr>
              <a:t>Develop a sense of purpose</a:t>
            </a:r>
          </a:p>
          <a:p>
            <a:r>
              <a:rPr lang="en-US" dirty="0">
                <a:latin typeface="Times New Roman" panose="02020603050405020304" pitchFamily="18" charset="0"/>
                <a:cs typeface="Times New Roman" panose="02020603050405020304" pitchFamily="18" charset="0"/>
              </a:rPr>
              <a:t>Children learn to plan and achieve goals</a:t>
            </a:r>
          </a:p>
          <a:p>
            <a:r>
              <a:rPr lang="en-US" dirty="0">
                <a:latin typeface="Times New Roman" panose="02020603050405020304" pitchFamily="18" charset="0"/>
                <a:cs typeface="Times New Roman" panose="02020603050405020304" pitchFamily="18" charset="0"/>
              </a:rPr>
              <a:t>Ability to initiate control through social control and interaction (Zhang, 2015)</a:t>
            </a:r>
          </a:p>
          <a:p>
            <a:r>
              <a:rPr lang="en-US" dirty="0">
                <a:latin typeface="Times New Roman" panose="02020603050405020304" pitchFamily="18" charset="0"/>
                <a:cs typeface="Times New Roman" panose="02020603050405020304" pitchFamily="18" charset="0"/>
              </a:rPr>
              <a:t>Achieved through supporting the child's choice</a:t>
            </a:r>
          </a:p>
          <a:p>
            <a:endParaRPr lang="en-US" dirty="0"/>
          </a:p>
        </p:txBody>
      </p:sp>
    </p:spTree>
    <p:extLst>
      <p:ext uri="{BB962C8B-B14F-4D97-AF65-F5344CB8AC3E}">
        <p14:creationId xmlns:p14="http://schemas.microsoft.com/office/powerpoint/2010/main" val="41828365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D1AF13E-4571-4D69-9D90-D4BA0414A07D}"/>
              </a:ext>
            </a:extLst>
          </p:cNvPr>
          <p:cNvSpPr>
            <a:spLocks noGrp="1"/>
          </p:cNvSpPr>
          <p:nvPr>
            <p:ph type="title"/>
          </p:nvPr>
        </p:nvSpPr>
        <p:spPr/>
        <p:txBody>
          <a:bodyPr/>
          <a:lstStyle/>
          <a:p>
            <a:r>
              <a:rPr lang="en-US" dirty="0" smtClean="0">
                <a:latin typeface="Times New Roman" pitchFamily="18" charset="0"/>
                <a:cs typeface="Times New Roman" pitchFamily="18" charset="0"/>
              </a:rPr>
              <a:t>Continuation…</a:t>
            </a:r>
            <a:endParaRPr lang="en-US" dirty="0">
              <a:latin typeface="Times New Roman" pitchFamily="18" charset="0"/>
              <a:cs typeface="Times New Roman" pitchFamily="18" charset="0"/>
            </a:endParaRPr>
          </a:p>
        </p:txBody>
      </p:sp>
      <p:sp>
        <p:nvSpPr>
          <p:cNvPr id="3" name="Content Placeholder 2">
            <a:extLst>
              <a:ext uri="{FF2B5EF4-FFF2-40B4-BE49-F238E27FC236}">
                <a16:creationId xmlns:a16="http://schemas.microsoft.com/office/drawing/2014/main" xmlns="" id="{EA10BDC9-F772-4285-B2EE-70E7537EACF2}"/>
              </a:ext>
            </a:extLst>
          </p:cNvPr>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Develop feelings of guilt</a:t>
            </a:r>
          </a:p>
          <a:p>
            <a:r>
              <a:rPr lang="en-US" dirty="0">
                <a:latin typeface="Times New Roman" panose="02020603050405020304" pitchFamily="18" charset="0"/>
                <a:cs typeface="Times New Roman" panose="02020603050405020304" pitchFamily="18" charset="0"/>
              </a:rPr>
              <a:t>Causes a child to avoid trying to start new games or lead others (</a:t>
            </a:r>
            <a:r>
              <a:rPr lang="en-US" dirty="0" err="1">
                <a:latin typeface="Times New Roman" panose="02020603050405020304" pitchFamily="18" charset="0"/>
                <a:cs typeface="Times New Roman" panose="02020603050405020304" pitchFamily="18" charset="0"/>
              </a:rPr>
              <a:t>Ziettlow</a:t>
            </a:r>
            <a:r>
              <a:rPr lang="en-US" dirty="0">
                <a:latin typeface="Times New Roman" panose="02020603050405020304" pitchFamily="18" charset="0"/>
                <a:cs typeface="Times New Roman" panose="02020603050405020304" pitchFamily="18" charset="0"/>
              </a:rPr>
              <a:t>, 2017)</a:t>
            </a:r>
          </a:p>
          <a:p>
            <a:r>
              <a:rPr lang="en-US" dirty="0">
                <a:latin typeface="Times New Roman" panose="02020603050405020304" pitchFamily="18" charset="0"/>
                <a:cs typeface="Times New Roman" panose="02020603050405020304" pitchFamily="18" charset="0"/>
              </a:rPr>
              <a:t>Jessica plays with her father</a:t>
            </a:r>
          </a:p>
          <a:p>
            <a:r>
              <a:rPr lang="en-US" dirty="0">
                <a:latin typeface="Times New Roman" panose="02020603050405020304" pitchFamily="18" charset="0"/>
                <a:cs typeface="Times New Roman" panose="02020603050405020304" pitchFamily="18" charset="0"/>
              </a:rPr>
              <a:t>The interaction with the father is not good hence accusing her father deliberately</a:t>
            </a:r>
          </a:p>
          <a:p>
            <a:r>
              <a:rPr lang="en-US" dirty="0">
                <a:latin typeface="Times New Roman" panose="02020603050405020304" pitchFamily="18" charset="0"/>
                <a:cs typeface="Times New Roman" panose="02020603050405020304" pitchFamily="18" charset="0"/>
              </a:rPr>
              <a:t>Mrs. Tibbs together with Jessica parents to supports Jessica choices</a:t>
            </a:r>
          </a:p>
          <a:p>
            <a:endParaRPr lang="en-US" dirty="0"/>
          </a:p>
        </p:txBody>
      </p:sp>
    </p:spTree>
    <p:extLst>
      <p:ext uri="{BB962C8B-B14F-4D97-AF65-F5344CB8AC3E}">
        <p14:creationId xmlns:p14="http://schemas.microsoft.com/office/powerpoint/2010/main" val="22606914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1C2E63F-2053-4330-B146-69B49FD1012E}"/>
              </a:ext>
            </a:extLst>
          </p:cNvPr>
          <p:cNvSpPr>
            <a:spLocks noGrp="1"/>
          </p:cNvSpPr>
          <p:nvPr>
            <p:ph type="title"/>
          </p:nvPr>
        </p:nvSpPr>
        <p:spPr/>
        <p:txBody>
          <a:bodyPr/>
          <a:lstStyle/>
          <a:p>
            <a:pPr algn="ctr"/>
            <a:r>
              <a:rPr lang="en-US" dirty="0">
                <a:latin typeface="Times New Roman" panose="02020603050405020304" pitchFamily="18" charset="0"/>
                <a:cs typeface="Times New Roman" panose="02020603050405020304" pitchFamily="18" charset="0"/>
              </a:rPr>
              <a:t>Industry </a:t>
            </a:r>
            <a:r>
              <a:rPr lang="en-US" dirty="0" smtClean="0">
                <a:latin typeface="Times New Roman" panose="02020603050405020304" pitchFamily="18" charset="0"/>
                <a:cs typeface="Times New Roman" panose="02020603050405020304" pitchFamily="18" charset="0"/>
              </a:rPr>
              <a:t>vs</a:t>
            </a:r>
            <a:r>
              <a:rPr lang="en-US" dirty="0">
                <a:latin typeface="Times New Roman" panose="02020603050405020304" pitchFamily="18" charset="0"/>
                <a:cs typeface="Times New Roman" panose="02020603050405020304" pitchFamily="18" charset="0"/>
              </a:rPr>
              <a:t>. Inferiority </a:t>
            </a:r>
            <a:r>
              <a:rPr lang="en-US" dirty="0" smtClean="0">
                <a:latin typeface="Times New Roman" panose="02020603050405020304" pitchFamily="18" charset="0"/>
                <a:cs typeface="Times New Roman" panose="02020603050405020304" pitchFamily="18" charset="0"/>
              </a:rPr>
              <a:t>(Competence</a:t>
            </a:r>
            <a:r>
              <a:rPr lang="en-US" dirty="0">
                <a:latin typeface="Times New Roman" panose="02020603050405020304" pitchFamily="18" charset="0"/>
                <a:cs typeface="Times New Roman" panose="02020603050405020304" pitchFamily="18" charset="0"/>
              </a:rPr>
              <a:t>)</a:t>
            </a:r>
            <a:r>
              <a:rPr lang="en-US" dirty="0"/>
              <a:t/>
            </a:r>
            <a:br>
              <a:rPr lang="en-US" dirty="0"/>
            </a:br>
            <a:endParaRPr lang="en-US" dirty="0"/>
          </a:p>
        </p:txBody>
      </p:sp>
      <p:sp>
        <p:nvSpPr>
          <p:cNvPr id="3" name="Content Placeholder 2">
            <a:extLst>
              <a:ext uri="{FF2B5EF4-FFF2-40B4-BE49-F238E27FC236}">
                <a16:creationId xmlns:a16="http://schemas.microsoft.com/office/drawing/2014/main" xmlns="" id="{B3459B99-6984-4F1C-A59F-CB04FAB1B1BA}"/>
              </a:ext>
            </a:extLst>
          </p:cNvPr>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Learn to get along with peers and develop positive experiences</a:t>
            </a:r>
          </a:p>
          <a:p>
            <a:r>
              <a:rPr lang="en-US" dirty="0">
                <a:latin typeface="Times New Roman" panose="02020603050405020304" pitchFamily="18" charset="0"/>
                <a:cs typeface="Times New Roman" panose="02020603050405020304" pitchFamily="18" charset="0"/>
              </a:rPr>
              <a:t>Help develop competency and sense of pride and accomplishment in their activities</a:t>
            </a:r>
          </a:p>
          <a:p>
            <a:r>
              <a:rPr lang="en-US" dirty="0">
                <a:latin typeface="Times New Roman" panose="02020603050405020304" pitchFamily="18" charset="0"/>
                <a:cs typeface="Times New Roman" panose="02020603050405020304" pitchFamily="18" charset="0"/>
              </a:rPr>
              <a:t>Children may feel inferior and </a:t>
            </a:r>
            <a:r>
              <a:rPr lang="en-US" dirty="0" smtClean="0">
                <a:latin typeface="Times New Roman" panose="02020603050405020304" pitchFamily="18" charset="0"/>
                <a:cs typeface="Times New Roman" panose="02020603050405020304" pitchFamily="18" charset="0"/>
              </a:rPr>
              <a:t>lack </a:t>
            </a:r>
            <a:r>
              <a:rPr lang="en-US" dirty="0">
                <a:latin typeface="Times New Roman" panose="02020603050405020304" pitchFamily="18" charset="0"/>
                <a:cs typeface="Times New Roman" panose="02020603050405020304" pitchFamily="18" charset="0"/>
              </a:rPr>
              <a:t>self-confidence (Dunkel &amp; </a:t>
            </a:r>
            <a:r>
              <a:rPr lang="en-US" dirty="0" err="1">
                <a:latin typeface="Times New Roman" panose="02020603050405020304" pitchFamily="18" charset="0"/>
                <a:cs typeface="Times New Roman" panose="02020603050405020304" pitchFamily="18" charset="0"/>
              </a:rPr>
              <a:t>Harbke</a:t>
            </a:r>
            <a:r>
              <a:rPr lang="en-US" dirty="0">
                <a:latin typeface="Times New Roman" panose="02020603050405020304" pitchFamily="18" charset="0"/>
                <a:cs typeface="Times New Roman" panose="02020603050405020304" pitchFamily="18" charset="0"/>
              </a:rPr>
              <a:t>, 2017)</a:t>
            </a:r>
          </a:p>
          <a:p>
            <a:r>
              <a:rPr lang="en-US" dirty="0">
                <a:latin typeface="Times New Roman" panose="02020603050405020304" pitchFamily="18" charset="0"/>
                <a:cs typeface="Times New Roman" panose="02020603050405020304" pitchFamily="18" charset="0"/>
              </a:rPr>
              <a:t>Jessica does not have self-confidence</a:t>
            </a:r>
          </a:p>
          <a:p>
            <a:r>
              <a:rPr lang="en-US" dirty="0">
                <a:latin typeface="Times New Roman" panose="02020603050405020304" pitchFamily="18" charset="0"/>
                <a:cs typeface="Times New Roman" panose="02020603050405020304" pitchFamily="18" charset="0"/>
              </a:rPr>
              <a:t>Jessica should play with her peers to improve her competency and self-confidence</a:t>
            </a:r>
          </a:p>
          <a:p>
            <a:endParaRPr lang="en-US" dirty="0"/>
          </a:p>
        </p:txBody>
      </p:sp>
    </p:spTree>
    <p:extLst>
      <p:ext uri="{BB962C8B-B14F-4D97-AF65-F5344CB8AC3E}">
        <p14:creationId xmlns:p14="http://schemas.microsoft.com/office/powerpoint/2010/main" val="14357760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7DD2330-BEF4-478D-9C61-AB3E2A29C6C8}"/>
              </a:ext>
            </a:extLst>
          </p:cNvPr>
          <p:cNvSpPr>
            <a:spLocks noGrp="1"/>
          </p:cNvSpPr>
          <p:nvPr>
            <p:ph type="title"/>
          </p:nvPr>
        </p:nvSpPr>
        <p:spPr/>
        <p:txBody>
          <a:bodyPr/>
          <a:lstStyle/>
          <a:p>
            <a:pPr algn="ctr"/>
            <a:r>
              <a:rPr lang="en-US" dirty="0">
                <a:latin typeface="Times New Roman" panose="02020603050405020304" pitchFamily="18" charset="0"/>
                <a:cs typeface="Times New Roman" panose="02020603050405020304" pitchFamily="18" charset="0"/>
              </a:rPr>
              <a:t>References </a:t>
            </a:r>
          </a:p>
        </p:txBody>
      </p:sp>
      <p:sp>
        <p:nvSpPr>
          <p:cNvPr id="3" name="Content Placeholder 2">
            <a:extLst>
              <a:ext uri="{FF2B5EF4-FFF2-40B4-BE49-F238E27FC236}">
                <a16:creationId xmlns:a16="http://schemas.microsoft.com/office/drawing/2014/main" xmlns="" id="{A8DC37AB-5473-46D2-BB39-9C945365ECFD}"/>
              </a:ext>
            </a:extLst>
          </p:cNvPr>
          <p:cNvSpPr>
            <a:spLocks noGrp="1"/>
          </p:cNvSpPr>
          <p:nvPr>
            <p:ph idx="1"/>
          </p:nvPr>
        </p:nvSpPr>
        <p:spPr/>
        <p:txBody>
          <a:bodyPr>
            <a:normAutofit/>
          </a:bodyPr>
          <a:lstStyle/>
          <a:p>
            <a:pPr marL="0" indent="0">
              <a:buNone/>
            </a:pPr>
            <a:r>
              <a:rPr lang="en-US" dirty="0">
                <a:latin typeface="Times New Roman" panose="02020603050405020304" pitchFamily="18" charset="0"/>
                <a:cs typeface="Times New Roman" panose="02020603050405020304" pitchFamily="18" charset="0"/>
              </a:rPr>
              <a:t>Cherry, K. (2018). Erik </a:t>
            </a:r>
            <a:r>
              <a:rPr lang="en-US" dirty="0" err="1">
                <a:latin typeface="Times New Roman" panose="02020603050405020304" pitchFamily="18" charset="0"/>
                <a:cs typeface="Times New Roman" panose="02020603050405020304" pitchFamily="18" charset="0"/>
              </a:rPr>
              <a:t>erikson's</a:t>
            </a:r>
            <a:r>
              <a:rPr lang="en-US" dirty="0">
                <a:latin typeface="Times New Roman" panose="02020603050405020304" pitchFamily="18" charset="0"/>
                <a:cs typeface="Times New Roman" panose="02020603050405020304" pitchFamily="18" charset="0"/>
              </a:rPr>
              <a:t> stages of psychosocial development. </a:t>
            </a:r>
            <a:r>
              <a:rPr lang="en-US" i="1" dirty="0">
                <a:latin typeface="Times New Roman" panose="02020603050405020304" pitchFamily="18" charset="0"/>
                <a:cs typeface="Times New Roman" panose="02020603050405020304" pitchFamily="18" charset="0"/>
              </a:rPr>
              <a:t>Retrieved </a:t>
            </a:r>
            <a:r>
              <a:rPr lang="en-US" i="1" dirty="0" err="1">
                <a:latin typeface="Times New Roman" panose="02020603050405020304" pitchFamily="18" charset="0"/>
                <a:cs typeface="Times New Roman" panose="02020603050405020304" pitchFamily="18" charset="0"/>
              </a:rPr>
              <a:t>Juny</a:t>
            </a:r>
            <a:r>
              <a:rPr lang="en-US" dirty="0">
                <a:latin typeface="Times New Roman" panose="02020603050405020304" pitchFamily="18" charset="0"/>
                <a:cs typeface="Times New Roman" panose="02020603050405020304" pitchFamily="18" charset="0"/>
              </a:rPr>
              <a:t>, </a:t>
            </a:r>
            <a:r>
              <a:rPr lang="en-US" i="1" dirty="0">
                <a:latin typeface="Times New Roman" panose="02020603050405020304" pitchFamily="18" charset="0"/>
                <a:cs typeface="Times New Roman" panose="02020603050405020304" pitchFamily="18" charset="0"/>
              </a:rPr>
              <a:t>5</a:t>
            </a:r>
            <a:r>
              <a:rPr lang="en-US" dirty="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	2018</a:t>
            </a:r>
            <a:r>
              <a:rPr lang="en-US" dirty="0">
                <a:latin typeface="Times New Roman" panose="02020603050405020304" pitchFamily="18" charset="0"/>
                <a:cs typeface="Times New Roman" panose="02020603050405020304" pitchFamily="18" charset="0"/>
              </a:rPr>
              <a:t>.</a:t>
            </a:r>
          </a:p>
          <a:p>
            <a:pPr marL="0" indent="0">
              <a:buNone/>
            </a:pPr>
            <a:r>
              <a:rPr lang="en-US" dirty="0">
                <a:latin typeface="Times New Roman" panose="02020603050405020304" pitchFamily="18" charset="0"/>
                <a:cs typeface="Times New Roman" panose="02020603050405020304" pitchFamily="18" charset="0"/>
              </a:rPr>
              <a:t>Dunkel, C. S., &amp; </a:t>
            </a:r>
            <a:r>
              <a:rPr lang="en-US" dirty="0" err="1">
                <a:latin typeface="Times New Roman" panose="02020603050405020304" pitchFamily="18" charset="0"/>
                <a:cs typeface="Times New Roman" panose="02020603050405020304" pitchFamily="18" charset="0"/>
              </a:rPr>
              <a:t>Harbke</a:t>
            </a:r>
            <a:r>
              <a:rPr lang="en-US" dirty="0">
                <a:latin typeface="Times New Roman" panose="02020603050405020304" pitchFamily="18" charset="0"/>
                <a:cs typeface="Times New Roman" panose="02020603050405020304" pitchFamily="18" charset="0"/>
              </a:rPr>
              <a:t>, C. (2017). A review of measures of Erikson’s stages of </a:t>
            </a:r>
            <a:r>
              <a:rPr lang="en-US" dirty="0" smtClean="0">
                <a:latin typeface="Times New Roman" panose="02020603050405020304" pitchFamily="18" charset="0"/>
                <a:cs typeface="Times New Roman" panose="02020603050405020304" pitchFamily="18" charset="0"/>
              </a:rPr>
              <a:t>	psychosocial </a:t>
            </a:r>
            <a:r>
              <a:rPr lang="en-US" dirty="0">
                <a:latin typeface="Times New Roman" panose="02020603050405020304" pitchFamily="18" charset="0"/>
                <a:cs typeface="Times New Roman" panose="02020603050405020304" pitchFamily="18" charset="0"/>
              </a:rPr>
              <a:t>development: Evidence for a general factor. </a:t>
            </a:r>
            <a:r>
              <a:rPr lang="en-US" i="1" dirty="0">
                <a:latin typeface="Times New Roman" panose="02020603050405020304" pitchFamily="18" charset="0"/>
                <a:cs typeface="Times New Roman" panose="02020603050405020304" pitchFamily="18" charset="0"/>
              </a:rPr>
              <a:t>Journal of Adult </a:t>
            </a:r>
            <a:r>
              <a:rPr lang="en-US" i="1" dirty="0" smtClean="0">
                <a:latin typeface="Times New Roman" panose="02020603050405020304" pitchFamily="18" charset="0"/>
                <a:cs typeface="Times New Roman" panose="02020603050405020304" pitchFamily="18" charset="0"/>
              </a:rPr>
              <a:t>	Development</a:t>
            </a:r>
            <a:r>
              <a:rPr lang="en-US" dirty="0">
                <a:latin typeface="Times New Roman" panose="02020603050405020304" pitchFamily="18" charset="0"/>
                <a:cs typeface="Times New Roman" panose="02020603050405020304" pitchFamily="18" charset="0"/>
              </a:rPr>
              <a:t>, </a:t>
            </a:r>
            <a:r>
              <a:rPr lang="en-US" i="1" dirty="0">
                <a:latin typeface="Times New Roman" panose="02020603050405020304" pitchFamily="18" charset="0"/>
                <a:cs typeface="Times New Roman" panose="02020603050405020304" pitchFamily="18" charset="0"/>
              </a:rPr>
              <a:t>24</a:t>
            </a:r>
            <a:r>
              <a:rPr lang="en-US" dirty="0">
                <a:latin typeface="Times New Roman" panose="02020603050405020304" pitchFamily="18" charset="0"/>
                <a:cs typeface="Times New Roman" panose="02020603050405020304" pitchFamily="18" charset="0"/>
              </a:rPr>
              <a:t>(1), 58-76.</a:t>
            </a:r>
          </a:p>
          <a:p>
            <a:pPr marL="0" indent="0">
              <a:buNone/>
            </a:pPr>
            <a:r>
              <a:rPr lang="en-US" dirty="0">
                <a:latin typeface="Times New Roman" panose="02020603050405020304" pitchFamily="18" charset="0"/>
                <a:cs typeface="Times New Roman" panose="02020603050405020304" pitchFamily="18" charset="0"/>
              </a:rPr>
              <a:t>Syed, M., &amp; McLean, K. C. (2017). Erikson’s theory of psychosocial development.</a:t>
            </a:r>
          </a:p>
          <a:p>
            <a:pPr marL="0" indent="0">
              <a:buNone/>
            </a:pPr>
            <a:r>
              <a:rPr lang="en-US" dirty="0">
                <a:latin typeface="Times New Roman" panose="02020603050405020304" pitchFamily="18" charset="0"/>
                <a:cs typeface="Times New Roman" panose="02020603050405020304" pitchFamily="18" charset="0"/>
              </a:rPr>
              <a:t>Zhang, L. F. (2015). Erikson’s theory of psychosocial development. </a:t>
            </a:r>
            <a:r>
              <a:rPr lang="en-US" i="1" dirty="0">
                <a:latin typeface="Times New Roman" panose="02020603050405020304" pitchFamily="18" charset="0"/>
                <a:cs typeface="Times New Roman" panose="02020603050405020304" pitchFamily="18" charset="0"/>
              </a:rPr>
              <a:t>International </a:t>
            </a:r>
            <a:r>
              <a:rPr lang="en-US" i="1" dirty="0" smtClean="0">
                <a:latin typeface="Times New Roman" panose="02020603050405020304" pitchFamily="18" charset="0"/>
                <a:cs typeface="Times New Roman" panose="02020603050405020304" pitchFamily="18" charset="0"/>
              </a:rPr>
              <a:t>	Encyclopedia </a:t>
            </a:r>
            <a:r>
              <a:rPr lang="en-US" i="1" dirty="0">
                <a:latin typeface="Times New Roman" panose="02020603050405020304" pitchFamily="18" charset="0"/>
                <a:cs typeface="Times New Roman" panose="02020603050405020304" pitchFamily="18" charset="0"/>
              </a:rPr>
              <a:t>of the Social &amp; Behavioral Sciences (2nd ed.)</a:t>
            </a:r>
            <a:r>
              <a:rPr lang="en-US" dirty="0">
                <a:latin typeface="Times New Roman" panose="02020603050405020304" pitchFamily="18" charset="0"/>
                <a:cs typeface="Times New Roman" panose="02020603050405020304" pitchFamily="18" charset="0"/>
              </a:rPr>
              <a:t>.</a:t>
            </a:r>
          </a:p>
          <a:p>
            <a:pPr marL="0" indent="0">
              <a:buNone/>
            </a:pPr>
            <a:r>
              <a:rPr lang="en-US" dirty="0" err="1">
                <a:latin typeface="Times New Roman" panose="02020603050405020304" pitchFamily="18" charset="0"/>
                <a:cs typeface="Times New Roman" panose="02020603050405020304" pitchFamily="18" charset="0"/>
              </a:rPr>
              <a:t>Ziettlow</a:t>
            </a:r>
            <a:r>
              <a:rPr lang="en-US" dirty="0">
                <a:latin typeface="Times New Roman" panose="02020603050405020304" pitchFamily="18" charset="0"/>
                <a:cs typeface="Times New Roman" panose="02020603050405020304" pitchFamily="18" charset="0"/>
              </a:rPr>
              <a:t>, J. (2017). The stages of faith development. </a:t>
            </a:r>
            <a:r>
              <a:rPr lang="en-US" i="1" dirty="0">
                <a:latin typeface="Times New Roman" panose="02020603050405020304" pitchFamily="18" charset="0"/>
                <a:cs typeface="Times New Roman" panose="02020603050405020304" pitchFamily="18" charset="0"/>
              </a:rPr>
              <a:t>on-line). Evangelical</a:t>
            </a:r>
            <a:r>
              <a:rPr lang="en-US" dirty="0">
                <a:latin typeface="Times New Roman" panose="02020603050405020304" pitchFamily="18" charset="0"/>
                <a:cs typeface="Times New Roman" panose="02020603050405020304" pitchFamily="18" charset="0"/>
              </a:rPr>
              <a:t>.</a:t>
            </a:r>
          </a:p>
          <a:p>
            <a:endParaRPr lang="en-US" dirty="0"/>
          </a:p>
        </p:txBody>
      </p:sp>
    </p:spTree>
    <p:extLst>
      <p:ext uri="{BB962C8B-B14F-4D97-AF65-F5344CB8AC3E}">
        <p14:creationId xmlns:p14="http://schemas.microsoft.com/office/powerpoint/2010/main" val="501129277"/>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29</TotalTime>
  <Words>1131</Words>
  <Application>Microsoft Office PowerPoint</Application>
  <PresentationFormat>Custom</PresentationFormat>
  <Paragraphs>51</Paragraphs>
  <Slides>7</Slides>
  <Notes>6</Notes>
  <HiddenSlides>0</HiddenSlides>
  <MMClips>0</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Facet</vt:lpstr>
      <vt:lpstr>Psychosocial Development Stages</vt:lpstr>
      <vt:lpstr>Trust vs. Mistrust (Hope) </vt:lpstr>
      <vt:lpstr>Autonomy vs. Shame and Doubt (Will) </vt:lpstr>
      <vt:lpstr>Initiative vs. Guilt (Purpose) </vt:lpstr>
      <vt:lpstr>Continuation…</vt:lpstr>
      <vt:lpstr>Industry vs. Inferiority (Competence) </vt:lpstr>
      <vt:lpstr>References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Psychosocial development stages</dc:title>
  <dc:creator>ROBERT</dc:creator>
  <cp:lastModifiedBy>User</cp:lastModifiedBy>
  <cp:revision>7</cp:revision>
  <dcterms:created xsi:type="dcterms:W3CDTF">2020-04-01T21:13:36Z</dcterms:created>
  <dcterms:modified xsi:type="dcterms:W3CDTF">2020-04-01T22:03:42Z</dcterms:modified>
</cp:coreProperties>
</file>